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16" r:id="rId5"/>
    <p:sldId id="257" r:id="rId6"/>
    <p:sldId id="325" r:id="rId7"/>
    <p:sldId id="326" r:id="rId8"/>
    <p:sldId id="327" r:id="rId9"/>
    <p:sldId id="328" r:id="rId10"/>
    <p:sldId id="324" r:id="rId11"/>
    <p:sldId id="284" r:id="rId12"/>
    <p:sldId id="305" r:id="rId13"/>
    <p:sldId id="322" r:id="rId14"/>
    <p:sldId id="321" r:id="rId15"/>
    <p:sldId id="277" r:id="rId16"/>
    <p:sldId id="315" r:id="rId17"/>
    <p:sldId id="301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Bushee" initials="JB" lastIdx="4" clrIdx="0">
    <p:extLst>
      <p:ext uri="{19B8F6BF-5375-455C-9EA6-DF929625EA0E}">
        <p15:presenceInfo xmlns:p15="http://schemas.microsoft.com/office/powerpoint/2012/main" userId="Jennifer Bush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789"/>
    <a:srgbClr val="FF6E6F"/>
    <a:srgbClr val="554688"/>
    <a:srgbClr val="BA625F"/>
    <a:srgbClr val="FFFFFF"/>
    <a:srgbClr val="544986"/>
    <a:srgbClr val="E8F6FC"/>
    <a:srgbClr val="D4EEF9"/>
    <a:srgbClr val="E1E7EB"/>
    <a:srgbClr val="22A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9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9T15:12:54.208" idx="3">
    <p:pos x="7680" y="-265"/>
    <p:text>Needs "Metabase" needs to ToC dashboard in Tools row. Tight squeeze...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6F4DA-8DA5-4704-AA0B-C7B8E26019CC}" type="datetimeFigureOut">
              <a:rPr lang="nl-NL" smtClean="0"/>
              <a:t>18-03-2021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E3856-98F8-4FD1-8D4E-1A6FB8A5B3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36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1D9C5-6DAB-6242-A048-8D23B483E3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6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87A8-FB1F-AB45-9FCB-257151023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5029A-7F1F-EE46-976F-F4BDF1B30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EAC8B-DFC0-6946-BADF-A7AC218F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E213-6F7A-2A4C-9F3C-1DAD06C1EF0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19BD5-591C-3740-BCA3-6036351C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85C9-BCCA-FC48-93B6-01F7C73C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6FA6-8888-C343-8AE8-44DB9465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1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B4DA-B6C2-4440-9A99-3A9EDEA4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DB2B3-F959-2241-A228-25602717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BACB1-6EA2-DA48-A554-98F277FF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E213-6F7A-2A4C-9F3C-1DAD06C1EF0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91B4B-22A0-8440-BB2E-E0D31ACE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AEB1-9EC3-6344-9B45-A7DFF49B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6FA6-8888-C343-8AE8-44DB9465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5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4BB65-FC1E-284C-9CF2-19493D75B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9AA64-70E7-E44C-910A-B771F9EB7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8F7C4-253C-D743-8171-A65FC447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E213-6F7A-2A4C-9F3C-1DAD06C1EF0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28C46-9615-EA49-88DA-80CAE8B4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7D88C-73E7-B94A-BA37-FB4BB1ED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6FA6-8888-C343-8AE8-44DB9465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8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F59C-38AB-F447-AAB5-787218C5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7B45-F668-9340-840A-F71A0D5B3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139A4-2369-2B4F-8BA0-EFE511C3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E213-6F7A-2A4C-9F3C-1DAD06C1EF0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C41FB-7540-8542-B45A-7564A901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3C48A-3309-FB46-9BC5-AE51F169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6FA6-8888-C343-8AE8-44DB9465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798F-3BB0-CD42-A862-6355069AB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FA85A-DA8D-3C4D-9290-72E72BADA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6299-357A-624C-9B66-F456E351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E213-6F7A-2A4C-9F3C-1DAD06C1EF0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AD566-16A7-C941-BF50-85E7BEE0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0EE64-F42E-4A43-8F22-83C24C38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6FA6-8888-C343-8AE8-44DB9465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1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AA6F-3240-B843-BB7E-7A27ED2B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F524-6753-0442-8790-B1FBD7F97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2CF66-5A0D-3F49-8D80-2BFA8786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A4103-97DE-DE4C-BF67-9A1C7959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E213-6F7A-2A4C-9F3C-1DAD06C1EF0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D6FE7-F331-BE45-A49A-3C34F69E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2916F-4B9C-6C40-93ED-2331A634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6FA6-8888-C343-8AE8-44DB9465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8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2E731-F815-FD4D-A0E5-0F9AE92F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77E67-A89D-0D49-A44E-016EE36D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9011C-2687-2248-9AF1-D82564A3A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DE394-52C9-874F-B26F-FCEB2E906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E3FE27-1712-0243-B175-AFA80797F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53A4A-2FB7-A641-8C22-8EBC149A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E213-6F7A-2A4C-9F3C-1DAD06C1EF0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2971A-9DF6-1F45-A63B-8769A8F5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8CD3AD-72B2-CE4D-8A89-37756701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6FA6-8888-C343-8AE8-44DB9465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4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4B0B-7866-B741-95DC-3E076271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1D11F-3F68-E44E-8C0D-730EE702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E213-6F7A-2A4C-9F3C-1DAD06C1EF0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95ECA-094E-2F4A-9A96-875CAC28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99760-DA82-7C45-8479-913C0251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6FA6-8888-C343-8AE8-44DB9465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0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F3EC6-4704-DF41-856E-C79E245C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E213-6F7A-2A4C-9F3C-1DAD06C1EF0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DE52A-42C7-6249-AF18-7B111947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4D03D-642F-EB4F-B169-32DE9B91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6FA6-8888-C343-8AE8-44DB9465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3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F3BA-9D0D-7C40-A94E-75145ECD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AB5DD-61CB-1443-B6AB-AF11DCCF0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AA40F-2C6E-2646-9C70-67A1AC128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79E88-96B5-C84A-B25C-0F2FB5BE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E213-6F7A-2A4C-9F3C-1DAD06C1EF0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E10C7-A8CB-2440-889D-B572C1C2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56E45-4D61-E347-B24C-AAA41069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6FA6-8888-C343-8AE8-44DB9465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2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6CBC-9747-FB4A-ADBE-2AD56DFF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1FFA9-180F-8A45-ACF5-E7419316A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100F2-3BB7-5A46-9E51-BD1A4E376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C03F4-B0CE-C84F-9771-46F5D0A0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E213-6F7A-2A4C-9F3C-1DAD06C1EF0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29AD8-A1C1-EA4E-8F96-01785090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01FC0-045C-7A48-BE9E-A6B3C1BB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6FA6-8888-C343-8AE8-44DB9465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9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75888-E74B-C149-A7E9-DE725D38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29E60-1084-3045-A750-51B8C33F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AF849-8E45-0148-ADE2-40E2BC8B0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E213-6F7A-2A4C-9F3C-1DAD06C1EF0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F59DB-9626-0642-9FC1-405AB32C8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ECA1-1B1F-3448-85FD-EBC47E84A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6FA6-8888-C343-8AE8-44DB9465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63E2AA-2AD8-DB4E-80AA-FD641757CE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D5375-767F-4433-BB91-5A0470F99DA1}"/>
              </a:ext>
            </a:extLst>
          </p:cNvPr>
          <p:cNvSpPr txBox="1"/>
          <p:nvPr/>
        </p:nvSpPr>
        <p:spPr>
          <a:xfrm>
            <a:off x="6609522" y="5815421"/>
            <a:ext cx="511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If a subtitle or the name of the authors are needed, insert them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3DA1EF-4915-6747-A85A-A8003365E0DA}"/>
              </a:ext>
            </a:extLst>
          </p:cNvPr>
          <p:cNvSpPr txBox="1"/>
          <p:nvPr/>
        </p:nvSpPr>
        <p:spPr>
          <a:xfrm>
            <a:off x="812825" y="2184436"/>
            <a:ext cx="6254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554789"/>
                </a:solidFill>
                <a:latin typeface="Montserrat SemiBold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8136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026145E-E176-B14C-A9D7-5AD168AE6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02234"/>
            <a:ext cx="1055766" cy="10557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BFD8473-38CC-3D4A-9302-3D61D5748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02234"/>
            <a:ext cx="1055766" cy="1055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AE822B-B5BB-454F-A77C-46E9070E7FCE}"/>
              </a:ext>
            </a:extLst>
          </p:cNvPr>
          <p:cNvSpPr txBox="1"/>
          <p:nvPr/>
        </p:nvSpPr>
        <p:spPr>
          <a:xfrm>
            <a:off x="606750" y="614715"/>
            <a:ext cx="4501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554688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FULL WHITE SLIDE EXAMPLE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70EB26-9D70-9B48-8D60-D280C11C23D0}"/>
              </a:ext>
            </a:extLst>
          </p:cNvPr>
          <p:cNvSpPr txBox="1"/>
          <p:nvPr/>
        </p:nvSpPr>
        <p:spPr>
          <a:xfrm>
            <a:off x="606749" y="2168353"/>
            <a:ext cx="50111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You can use this structure to present findings, figures and graphics, as presented here.</a:t>
            </a:r>
          </a:p>
          <a:p>
            <a:endParaRPr lang="en-US" sz="2600" dirty="0">
              <a:solidFill>
                <a:srgbClr val="554688"/>
              </a:solidFill>
              <a:latin typeface="Montserrat Medium" pitchFamily="2" charset="77"/>
            </a:endParaRPr>
          </a:p>
          <a:p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And if the graphics are too big, you can just throw them in without any text, as shown on the next few slides.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047CEFF-1778-E44F-9C9F-C0E2ED3AB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29" y="1211746"/>
            <a:ext cx="5891937" cy="4304472"/>
          </a:xfrm>
          <a:prstGeom prst="rect">
            <a:avLst/>
          </a:prstGeom>
        </p:spPr>
      </p:pic>
      <p:pic>
        <p:nvPicPr>
          <p:cNvPr id="8" name="Graphic 4">
            <a:extLst>
              <a:ext uri="{FF2B5EF4-FFF2-40B4-BE49-F238E27FC236}">
                <a16:creationId xmlns:a16="http://schemas.microsoft.com/office/drawing/2014/main" id="{935B17E5-3D69-714B-9EE3-4633616F42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370" y="5841845"/>
            <a:ext cx="998264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6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026145E-E176-B14C-A9D7-5AD168AE6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02234"/>
            <a:ext cx="1055766" cy="10557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BFD8473-38CC-3D4A-9302-3D61D5748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02234"/>
            <a:ext cx="1055766" cy="1055766"/>
          </a:xfrm>
          <a:prstGeom prst="rect">
            <a:avLst/>
          </a:prstGeom>
        </p:spPr>
      </p:pic>
      <p:pic>
        <p:nvPicPr>
          <p:cNvPr id="7" name="Picture 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F12B2536-6006-42CA-8742-C6682E17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79" y="1627628"/>
            <a:ext cx="3633741" cy="4702489"/>
          </a:xfrm>
          <a:prstGeom prst="rect">
            <a:avLst/>
          </a:prstGeom>
        </p:spPr>
      </p:pic>
      <p:pic>
        <p:nvPicPr>
          <p:cNvPr id="8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F0F181-D727-4711-B98E-728B5D91B1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3" t="5676" r="3855" b="5438"/>
          <a:stretch/>
        </p:blipFill>
        <p:spPr>
          <a:xfrm>
            <a:off x="5524633" y="790326"/>
            <a:ext cx="5183123" cy="54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AE822B-B5BB-454F-A77C-46E9070E7FCE}"/>
              </a:ext>
            </a:extLst>
          </p:cNvPr>
          <p:cNvSpPr txBox="1"/>
          <p:nvPr/>
        </p:nvSpPr>
        <p:spPr>
          <a:xfrm>
            <a:off x="606750" y="614715"/>
            <a:ext cx="3955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554688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FULL WHITE SLIDE EXAMPLE 3</a:t>
            </a:r>
          </a:p>
        </p:txBody>
      </p:sp>
      <p:pic>
        <p:nvPicPr>
          <p:cNvPr id="11" name="Graphic 4">
            <a:extLst>
              <a:ext uri="{FF2B5EF4-FFF2-40B4-BE49-F238E27FC236}">
                <a16:creationId xmlns:a16="http://schemas.microsoft.com/office/drawing/2014/main" id="{BCF0F8B6-AC1B-2948-B22F-46581D9649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370" y="5841845"/>
            <a:ext cx="998264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4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96CA27-1C0C-CD4C-8966-F0E0AFE31B04}"/>
              </a:ext>
            </a:extLst>
          </p:cNvPr>
          <p:cNvSpPr txBox="1"/>
          <p:nvPr/>
        </p:nvSpPr>
        <p:spPr>
          <a:xfrm>
            <a:off x="474290" y="845547"/>
            <a:ext cx="379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Measuring impact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919766-70F5-4B6A-9F6E-F33A11498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910282" y="380225"/>
            <a:ext cx="10371437" cy="57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D77E80-9D38-9041-83AA-0DA05F1EDA14}"/>
              </a:ext>
            </a:extLst>
          </p:cNvPr>
          <p:cNvSpPr txBox="1"/>
          <p:nvPr/>
        </p:nvSpPr>
        <p:spPr>
          <a:xfrm>
            <a:off x="606750" y="614714"/>
            <a:ext cx="42534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554688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FULL WHITE SLIDE EXAMPLE 4</a:t>
            </a:r>
          </a:p>
        </p:txBody>
      </p:sp>
      <p:pic>
        <p:nvPicPr>
          <p:cNvPr id="7" name="Graphic 4">
            <a:extLst>
              <a:ext uri="{FF2B5EF4-FFF2-40B4-BE49-F238E27FC236}">
                <a16:creationId xmlns:a16="http://schemas.microsoft.com/office/drawing/2014/main" id="{43709C00-17FB-6F45-A892-4216DFB01C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370" y="5841845"/>
            <a:ext cx="998264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C02A4BB-28B7-C04F-B74C-A05D1292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1266" y="6108811"/>
            <a:ext cx="2743200" cy="365125"/>
          </a:xfrm>
        </p:spPr>
        <p:txBody>
          <a:bodyPr/>
          <a:lstStyle/>
          <a:p>
            <a:fld id="{824AC327-A7A3-4E45-B591-79B54B94D330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136C82C-7856-4729-BC6C-64C010EB78B6}"/>
              </a:ext>
            </a:extLst>
          </p:cNvPr>
          <p:cNvSpPr/>
          <p:nvPr/>
        </p:nvSpPr>
        <p:spPr>
          <a:xfrm>
            <a:off x="6353122" y="1434869"/>
            <a:ext cx="5301343" cy="775914"/>
          </a:xfrm>
          <a:prstGeom prst="round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“All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deaths and sicknesses are being labelled as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Covid-19”</a:t>
            </a:r>
            <a:endParaRPr lang="en-NL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66A8CCF-9E9B-49DB-AFA3-E7154DF6E3CB}"/>
              </a:ext>
            </a:extLst>
          </p:cNvPr>
          <p:cNvSpPr/>
          <p:nvPr/>
        </p:nvSpPr>
        <p:spPr>
          <a:xfrm>
            <a:off x="6353125" y="2394689"/>
            <a:ext cx="5301341" cy="777600"/>
          </a:xfrm>
          <a:prstGeom prst="round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“It’s a conspiracy theory”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(5G, Illuminati, the Government, Bill Gates)</a:t>
            </a:r>
            <a:endParaRPr lang="en-NL" sz="1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F14558F-48FF-4F55-A24B-8049AC2D085A}"/>
              </a:ext>
            </a:extLst>
          </p:cNvPr>
          <p:cNvSpPr/>
          <p:nvPr/>
        </p:nvSpPr>
        <p:spPr>
          <a:xfrm>
            <a:off x="6353125" y="3356195"/>
            <a:ext cx="5301343" cy="777600"/>
          </a:xfrm>
          <a:prstGeom prst="round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“Covid-19 does not exist”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ED29BD3-B296-48C8-81A9-45DBDA0C8A99}"/>
              </a:ext>
            </a:extLst>
          </p:cNvPr>
          <p:cNvSpPr/>
          <p:nvPr/>
        </p:nvSpPr>
        <p:spPr>
          <a:xfrm>
            <a:off x="6353125" y="4317701"/>
            <a:ext cx="5301343" cy="777600"/>
          </a:xfrm>
          <a:prstGeom prst="round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“The Church is God’s healing clinic, not where you gather sickness.” </a:t>
            </a:r>
            <a:endParaRPr lang="en-NL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A6F6B85-7A9C-42D8-B3DC-283EB4056A4A}"/>
              </a:ext>
            </a:extLst>
          </p:cNvPr>
          <p:cNvSpPr/>
          <p:nvPr/>
        </p:nvSpPr>
        <p:spPr>
          <a:xfrm>
            <a:off x="6353122" y="5279209"/>
            <a:ext cx="5301343" cy="777600"/>
          </a:xfrm>
          <a:prstGeom prst="round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Fake Covid-19 cures, such as ‘</a:t>
            </a:r>
            <a:r>
              <a:rPr lang="en-GB" sz="14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ewedu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' or jute leaves can stop the virus from spreading in your body.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5E64D9A-ED77-428E-ABD1-E4F9F8B88429}"/>
              </a:ext>
            </a:extLst>
          </p:cNvPr>
          <p:cNvCxnSpPr>
            <a:cxnSpLocks/>
          </p:cNvCxnSpPr>
          <p:nvPr/>
        </p:nvCxnSpPr>
        <p:spPr>
          <a:xfrm>
            <a:off x="1401708" y="2405698"/>
            <a:ext cx="1040106" cy="2628577"/>
          </a:xfrm>
          <a:prstGeom prst="line">
            <a:avLst/>
          </a:prstGeom>
          <a:ln w="57150">
            <a:solidFill>
              <a:srgbClr val="FF6E6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460E3E1-E348-4B9B-86BB-14F0011DC863}"/>
              </a:ext>
            </a:extLst>
          </p:cNvPr>
          <p:cNvGrpSpPr/>
          <p:nvPr/>
        </p:nvGrpSpPr>
        <p:grpSpPr>
          <a:xfrm>
            <a:off x="411206" y="1631592"/>
            <a:ext cx="4050038" cy="830997"/>
            <a:chOff x="1233890" y="2649796"/>
            <a:chExt cx="4050038" cy="830997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E515CB-3947-4724-AAFF-E809B29387EC}"/>
                </a:ext>
              </a:extLst>
            </p:cNvPr>
            <p:cNvSpPr/>
            <p:nvPr/>
          </p:nvSpPr>
          <p:spPr>
            <a:xfrm>
              <a:off x="1233890" y="2649796"/>
              <a:ext cx="1751681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r">
                <a:spcBef>
                  <a:spcPts val="200"/>
                </a:spcBef>
              </a:pPr>
              <a:r>
                <a:rPr lang="en-US" sz="4800" b="1" dirty="0">
                  <a:solidFill>
                    <a:srgbClr val="554688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446</a:t>
              </a:r>
              <a:r>
                <a:rPr lang="en-US" sz="4800" b="1" dirty="0">
                  <a:solidFill>
                    <a:srgbClr val="12ADB3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714D8-5750-4D9C-9388-12EE79BE9BEF}"/>
                </a:ext>
              </a:extLst>
            </p:cNvPr>
            <p:cNvSpPr/>
            <p:nvPr/>
          </p:nvSpPr>
          <p:spPr>
            <a:xfrm>
              <a:off x="2985571" y="2783524"/>
              <a:ext cx="2298357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spcBef>
                  <a:spcPts val="200"/>
                </a:spcBef>
              </a:pPr>
              <a:r>
                <a:rPr lang="en-US" sz="1600" b="1" dirty="0">
                  <a:latin typeface="Montserrat" panose="00000500000000000000" pitchFamily="50" charset="0"/>
                  <a:cs typeface="Arial" panose="020B0604020202020204" pitchFamily="34" charset="0"/>
                </a:rPr>
                <a:t>Stories referring to misinformation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AF9DC7-4586-4CF6-A6A3-D4A1B1AA7ED1}"/>
              </a:ext>
            </a:extLst>
          </p:cNvPr>
          <p:cNvGrpSpPr/>
          <p:nvPr/>
        </p:nvGrpSpPr>
        <p:grpSpPr>
          <a:xfrm>
            <a:off x="690133" y="2765820"/>
            <a:ext cx="4050038" cy="830997"/>
            <a:chOff x="1233890" y="2649796"/>
            <a:chExt cx="4050038" cy="830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DFB786-BDAD-4505-9498-50B1FDC384C0}"/>
                </a:ext>
              </a:extLst>
            </p:cNvPr>
            <p:cNvSpPr/>
            <p:nvPr/>
          </p:nvSpPr>
          <p:spPr>
            <a:xfrm>
              <a:off x="1233890" y="2649796"/>
              <a:ext cx="1751681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r">
                <a:spcBef>
                  <a:spcPts val="200"/>
                </a:spcBef>
              </a:pPr>
              <a:r>
                <a:rPr lang="en-US" sz="4800" b="1" dirty="0">
                  <a:solidFill>
                    <a:srgbClr val="554688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17%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91F9F2-568D-4230-B070-980B690AAB2C}"/>
                </a:ext>
              </a:extLst>
            </p:cNvPr>
            <p:cNvSpPr/>
            <p:nvPr/>
          </p:nvSpPr>
          <p:spPr>
            <a:xfrm>
              <a:off x="2985571" y="2779113"/>
              <a:ext cx="2298357" cy="61042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ts val="200"/>
                </a:spcBef>
              </a:pPr>
              <a:r>
                <a:rPr lang="en-US" sz="1600" b="1" dirty="0">
                  <a:latin typeface="Montserrat" panose="00000500000000000000" pitchFamily="50" charset="0"/>
                  <a:cs typeface="Arial" panose="020B0604020202020204" pitchFamily="34" charset="0"/>
                </a:rPr>
                <a:t>included actual </a:t>
              </a:r>
            </a:p>
            <a:p>
              <a:pPr lvl="0">
                <a:spcBef>
                  <a:spcPts val="200"/>
                </a:spcBef>
              </a:pPr>
              <a:r>
                <a:rPr lang="en-US" sz="1600" b="1" dirty="0">
                  <a:latin typeface="Montserrat" panose="00000500000000000000" pitchFamily="50" charset="0"/>
                  <a:cs typeface="Arial" panose="020B0604020202020204" pitchFamily="34" charset="0"/>
                </a:rPr>
                <a:t>fake news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D5E772-70F3-47B7-8B12-95CD2A418730}"/>
              </a:ext>
            </a:extLst>
          </p:cNvPr>
          <p:cNvGrpSpPr/>
          <p:nvPr/>
        </p:nvGrpSpPr>
        <p:grpSpPr>
          <a:xfrm>
            <a:off x="690133" y="3900048"/>
            <a:ext cx="4050038" cy="830997"/>
            <a:chOff x="1233890" y="2649796"/>
            <a:chExt cx="4050038" cy="830997"/>
          </a:xfrm>
          <a:solidFill>
            <a:schemeClr val="bg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323D22-C44E-4B73-AC8B-A051EDC341BD}"/>
                </a:ext>
              </a:extLst>
            </p:cNvPr>
            <p:cNvSpPr/>
            <p:nvPr/>
          </p:nvSpPr>
          <p:spPr>
            <a:xfrm>
              <a:off x="2985571" y="2771364"/>
              <a:ext cx="2298357" cy="61042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spcBef>
                  <a:spcPts val="200"/>
                </a:spcBef>
              </a:pPr>
              <a:r>
                <a:rPr lang="en-US" sz="1600" b="1" dirty="0">
                  <a:latin typeface="Montserrat" panose="00000500000000000000" pitchFamily="50" charset="0"/>
                  <a:cs typeface="Arial" panose="020B0604020202020204" pitchFamily="34" charset="0"/>
                </a:rPr>
                <a:t>Times </a:t>
              </a:r>
            </a:p>
            <a:p>
              <a:pPr lvl="0">
                <a:spcBef>
                  <a:spcPts val="200"/>
                </a:spcBef>
              </a:pPr>
              <a:r>
                <a:rPr lang="en-US" sz="1600" b="1" dirty="0">
                  <a:latin typeface="Montserrat" panose="00000500000000000000" pitchFamily="50" charset="0"/>
                  <a:cs typeface="Arial" panose="020B0604020202020204" pitchFamily="34" charset="0"/>
                </a:rPr>
                <a:t>retweeted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1A7257-2A51-4E80-9250-7372E5B63ED9}"/>
                </a:ext>
              </a:extLst>
            </p:cNvPr>
            <p:cNvSpPr/>
            <p:nvPr/>
          </p:nvSpPr>
          <p:spPr>
            <a:xfrm>
              <a:off x="1233890" y="2649796"/>
              <a:ext cx="1751681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r">
                <a:spcBef>
                  <a:spcPts val="200"/>
                </a:spcBef>
              </a:pPr>
              <a:r>
                <a:rPr lang="en-US" sz="4800" b="1" dirty="0">
                  <a:solidFill>
                    <a:srgbClr val="554688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61</a:t>
              </a:r>
              <a:r>
                <a:rPr lang="en-US" sz="4800" b="1" dirty="0">
                  <a:solidFill>
                    <a:srgbClr val="12ADB3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0C8E05-90EA-46D5-903F-1FCE9858FFEE}"/>
              </a:ext>
            </a:extLst>
          </p:cNvPr>
          <p:cNvGrpSpPr/>
          <p:nvPr/>
        </p:nvGrpSpPr>
        <p:grpSpPr>
          <a:xfrm>
            <a:off x="1565973" y="5034275"/>
            <a:ext cx="4412948" cy="830997"/>
            <a:chOff x="1233890" y="2649796"/>
            <a:chExt cx="2667579" cy="1763297"/>
          </a:xfrm>
          <a:solidFill>
            <a:schemeClr val="bg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D4E94F-BBFB-4020-92F7-D6C2FE345765}"/>
                </a:ext>
              </a:extLst>
            </p:cNvPr>
            <p:cNvSpPr/>
            <p:nvPr/>
          </p:nvSpPr>
          <p:spPr>
            <a:xfrm>
              <a:off x="1233890" y="2649796"/>
              <a:ext cx="1751681" cy="17632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r">
                <a:spcBef>
                  <a:spcPts val="200"/>
                </a:spcBef>
              </a:pPr>
              <a:r>
                <a:rPr lang="en-US" sz="4800" b="1" dirty="0">
                  <a:solidFill>
                    <a:srgbClr val="554688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508,137</a:t>
              </a:r>
              <a:r>
                <a:rPr lang="en-US" sz="4800" b="1" dirty="0">
                  <a:solidFill>
                    <a:srgbClr val="12ADB3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653C4A-402D-48D3-83E1-A260760C3B90}"/>
                </a:ext>
              </a:extLst>
            </p:cNvPr>
            <p:cNvSpPr/>
            <p:nvPr/>
          </p:nvSpPr>
          <p:spPr>
            <a:xfrm>
              <a:off x="2938911" y="2924194"/>
              <a:ext cx="962558" cy="129526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spcBef>
                  <a:spcPts val="200"/>
                </a:spcBef>
              </a:pPr>
              <a:r>
                <a:rPr lang="en-US" sz="1600" b="1" dirty="0">
                  <a:latin typeface="Montserrat" panose="00000500000000000000" pitchFamily="50" charset="0"/>
                  <a:cs typeface="Arial" panose="020B0604020202020204" pitchFamily="34" charset="0"/>
                </a:rPr>
                <a:t>Twitter</a:t>
              </a:r>
            </a:p>
            <a:p>
              <a:pPr lvl="0">
                <a:spcBef>
                  <a:spcPts val="200"/>
                </a:spcBef>
              </a:pPr>
              <a:r>
                <a:rPr lang="en-US" sz="1600" b="1" dirty="0">
                  <a:latin typeface="Montserrat" panose="00000500000000000000" pitchFamily="50" charset="0"/>
                  <a:cs typeface="Arial" panose="020B0604020202020204" pitchFamily="34" charset="0"/>
                </a:rPr>
                <a:t>impressions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93746E5-7135-7A45-A6C3-4DAF49126658}"/>
              </a:ext>
            </a:extLst>
          </p:cNvPr>
          <p:cNvSpPr txBox="1"/>
          <p:nvPr/>
        </p:nvSpPr>
        <p:spPr>
          <a:xfrm>
            <a:off x="606750" y="614715"/>
            <a:ext cx="718552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554688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FULL WHITE SLIDE EXAMPLE 5</a:t>
            </a:r>
          </a:p>
        </p:txBody>
      </p:sp>
      <p:pic>
        <p:nvPicPr>
          <p:cNvPr id="23" name="Graphic 4">
            <a:extLst>
              <a:ext uri="{FF2B5EF4-FFF2-40B4-BE49-F238E27FC236}">
                <a16:creationId xmlns:a16="http://schemas.microsoft.com/office/drawing/2014/main" id="{514BDC80-015A-3747-9D38-848CA61930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370" y="5841845"/>
            <a:ext cx="998264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848E2C-8E6A-7C48-A6E2-329422BDA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35" b="10235"/>
          <a:stretch/>
        </p:blipFill>
        <p:spPr>
          <a:xfrm>
            <a:off x="1" y="-1"/>
            <a:ext cx="6095999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68D3CC-507A-2D41-AF03-D13809249B31}"/>
              </a:ext>
            </a:extLst>
          </p:cNvPr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944F7E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44F887-0E61-E047-9790-A3E5CFC1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804" y="1642611"/>
            <a:ext cx="4655438" cy="3572778"/>
          </a:xfrm>
          <a:prstGeom prst="rect">
            <a:avLst/>
          </a:prstGeom>
        </p:spPr>
      </p:pic>
      <p:pic>
        <p:nvPicPr>
          <p:cNvPr id="8" name="Graphic 4">
            <a:extLst>
              <a:ext uri="{FF2B5EF4-FFF2-40B4-BE49-F238E27FC236}">
                <a16:creationId xmlns:a16="http://schemas.microsoft.com/office/drawing/2014/main" id="{6A97B622-0948-9F40-9929-0174CF19E0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370" y="5841845"/>
            <a:ext cx="998264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74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omputer, computer, sitting, dark&#10;&#10;Description automatically generated">
            <a:extLst>
              <a:ext uri="{FF2B5EF4-FFF2-40B4-BE49-F238E27FC236}">
                <a16:creationId xmlns:a16="http://schemas.microsoft.com/office/drawing/2014/main" id="{5B82F2DE-5C5A-2B40-898D-7C897A2DA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138DE8-A464-0245-987D-0D5D585338AE}"/>
              </a:ext>
            </a:extLst>
          </p:cNvPr>
          <p:cNvSpPr/>
          <p:nvPr/>
        </p:nvSpPr>
        <p:spPr>
          <a:xfrm>
            <a:off x="6096000" y="1750720"/>
            <a:ext cx="6096000" cy="3356560"/>
          </a:xfrm>
          <a:prstGeom prst="rect">
            <a:avLst/>
          </a:prstGeom>
          <a:solidFill>
            <a:srgbClr val="54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EE29F-437E-4742-A999-B5314A61FD8C}"/>
              </a:ext>
            </a:extLst>
          </p:cNvPr>
          <p:cNvSpPr txBox="1"/>
          <p:nvPr/>
        </p:nvSpPr>
        <p:spPr>
          <a:xfrm>
            <a:off x="6938231" y="3028890"/>
            <a:ext cx="44115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Name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name@rntc.com</a:t>
            </a:r>
            <a:endParaRPr lang="en-US" sz="2000" b="1" dirty="0">
              <a:solidFill>
                <a:schemeClr val="bg1"/>
              </a:solidFill>
              <a:latin typeface="Montserrat" pitchFamily="2" charset="77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068DA1-7ADF-CD45-A252-B41E45A949DD}"/>
              </a:ext>
            </a:extLst>
          </p:cNvPr>
          <p:cNvSpPr/>
          <p:nvPr/>
        </p:nvSpPr>
        <p:spPr>
          <a:xfrm>
            <a:off x="549688" y="5844140"/>
            <a:ext cx="1619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544986"/>
                </a:solidFill>
                <a:latin typeface="Montserrat SemiBold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WWW.RNTC.COM</a:t>
            </a:r>
            <a:endParaRPr lang="en-US" sz="1200" b="1" dirty="0">
              <a:solidFill>
                <a:srgbClr val="544986"/>
              </a:solidFill>
              <a:latin typeface="Montserrat SemiBol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1C69DF-41E4-FA40-8D15-DE145D3FA601}"/>
              </a:ext>
            </a:extLst>
          </p:cNvPr>
          <p:cNvSpPr txBox="1"/>
          <p:nvPr/>
        </p:nvSpPr>
        <p:spPr>
          <a:xfrm>
            <a:off x="842232" y="3105835"/>
            <a:ext cx="4175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554789"/>
                </a:solidFill>
                <a:latin typeface="Montserrat SemiBold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242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68D3CC-507A-2D41-AF03-D13809249B3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944F7E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3DA1EF-4915-6747-A85A-A8003365E0DA}"/>
              </a:ext>
            </a:extLst>
          </p:cNvPr>
          <p:cNvSpPr txBox="1"/>
          <p:nvPr/>
        </p:nvSpPr>
        <p:spPr>
          <a:xfrm>
            <a:off x="606750" y="614715"/>
            <a:ext cx="4591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INTRODUCTION TO THE TEMPLATE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154FB-1A1F-B741-BDE9-C120B762412C}"/>
              </a:ext>
            </a:extLst>
          </p:cNvPr>
          <p:cNvSpPr txBox="1"/>
          <p:nvPr/>
        </p:nvSpPr>
        <p:spPr>
          <a:xfrm>
            <a:off x="6705600" y="1582340"/>
            <a:ext cx="48796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Eager to start your new </a:t>
            </a:r>
            <a:r>
              <a:rPr lang="en-US" sz="2600" dirty="0" err="1">
                <a:solidFill>
                  <a:srgbClr val="554688"/>
                </a:solidFill>
                <a:latin typeface="Montserrat Medium" pitchFamily="2" charset="77"/>
              </a:rPr>
              <a:t>Powerpoint</a:t>
            </a:r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 presentation?</a:t>
            </a:r>
          </a:p>
          <a:p>
            <a:endParaRPr lang="en-US" sz="2600" dirty="0">
              <a:solidFill>
                <a:srgbClr val="554688"/>
              </a:solidFill>
              <a:latin typeface="Montserrat Medium" pitchFamily="2" charset="77"/>
            </a:endParaRPr>
          </a:p>
          <a:p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Great!</a:t>
            </a:r>
          </a:p>
          <a:p>
            <a:endParaRPr lang="en-US" sz="2600" dirty="0">
              <a:solidFill>
                <a:srgbClr val="554688"/>
              </a:solidFill>
              <a:latin typeface="Montserrat Medium" pitchFamily="2" charset="77"/>
            </a:endParaRPr>
          </a:p>
          <a:p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The following slides will show you some ideas and tips to take full advantage of this template.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1F19D86-D15D-664D-AC02-FC009E50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370" y="5841845"/>
            <a:ext cx="998265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9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68D3CC-507A-2D41-AF03-D13809249B3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944F7E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3DA1EF-4915-6747-A85A-A8003365E0DA}"/>
              </a:ext>
            </a:extLst>
          </p:cNvPr>
          <p:cNvSpPr txBox="1"/>
          <p:nvPr/>
        </p:nvSpPr>
        <p:spPr>
          <a:xfrm>
            <a:off x="606750" y="614715"/>
            <a:ext cx="4591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IDEAS AND TIPS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91828-FED1-D149-BD29-3D311DE94F4A}"/>
              </a:ext>
            </a:extLst>
          </p:cNvPr>
          <p:cNvSpPr txBox="1"/>
          <p:nvPr/>
        </p:nvSpPr>
        <p:spPr>
          <a:xfrm>
            <a:off x="6669620" y="737315"/>
            <a:ext cx="4879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Things to keep in mind: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6A39F-5180-2240-BA7F-31B2ABF982F9}"/>
              </a:ext>
            </a:extLst>
          </p:cNvPr>
          <p:cNvSpPr txBox="1"/>
          <p:nvPr/>
        </p:nvSpPr>
        <p:spPr>
          <a:xfrm>
            <a:off x="6669620" y="1569986"/>
            <a:ext cx="52043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54688"/>
                </a:solidFill>
                <a:latin typeface="Montserrat Medium" panose="00000600000000000000" pitchFamily="50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Titles are always displayed in caps, medium, size 30pt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554688"/>
              </a:solidFill>
              <a:latin typeface="Montserrat Medium" panose="00000600000000000000" pitchFamily="50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54688"/>
                </a:solidFill>
                <a:latin typeface="Montserrat Medium" panose="00000600000000000000" pitchFamily="50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Text in boxes are regular, size 26pt (like this one), or…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554688"/>
              </a:solidFill>
              <a:latin typeface="Montserrat Medium" panose="00000600000000000000" pitchFamily="50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54688"/>
                </a:solidFill>
                <a:latin typeface="Montserrat Medium" panose="00000600000000000000" pitchFamily="50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If there’s a lot of text, font size can go down to 20pt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54688"/>
              </a:solidFill>
              <a:latin typeface="Montserrat Medium" panose="00000600000000000000" pitchFamily="50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54688"/>
                </a:solidFill>
                <a:latin typeface="Montserrat Medium" panose="00000600000000000000" pitchFamily="50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To make sure these guidelines are met, just copy paste already existing boxes instead of creating new ones.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F3C07A-0DCE-F549-9469-CDEDF056BE61}"/>
              </a:ext>
            </a:extLst>
          </p:cNvPr>
          <p:cNvCxnSpPr>
            <a:cxnSpLocks/>
          </p:cNvCxnSpPr>
          <p:nvPr/>
        </p:nvCxnSpPr>
        <p:spPr>
          <a:xfrm>
            <a:off x="6669620" y="1405346"/>
            <a:ext cx="4730564" cy="0"/>
          </a:xfrm>
          <a:prstGeom prst="line">
            <a:avLst/>
          </a:prstGeom>
          <a:ln w="9525">
            <a:solidFill>
              <a:srgbClr val="554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C1D5625-B402-BE42-9F86-C318432C2B6C}"/>
              </a:ext>
            </a:extLst>
          </p:cNvPr>
          <p:cNvSpPr/>
          <p:nvPr/>
        </p:nvSpPr>
        <p:spPr>
          <a:xfrm>
            <a:off x="527882" y="3359426"/>
            <a:ext cx="5186504" cy="1958009"/>
          </a:xfrm>
          <a:prstGeom prst="roundRect">
            <a:avLst>
              <a:gd name="adj" fmla="val 6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216595-635A-8542-A243-98E38BAE3949}"/>
              </a:ext>
            </a:extLst>
          </p:cNvPr>
          <p:cNvSpPr txBox="1"/>
          <p:nvPr/>
        </p:nvSpPr>
        <p:spPr>
          <a:xfrm>
            <a:off x="1514075" y="3558571"/>
            <a:ext cx="3922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54688"/>
                </a:solidFill>
                <a:latin typeface="Montserrat Medium" pitchFamily="2" charset="77"/>
              </a:rPr>
              <a:t>DON’T FORGET</a:t>
            </a:r>
            <a:r>
              <a:rPr lang="en-US" sz="1600" dirty="0">
                <a:solidFill>
                  <a:srgbClr val="554688"/>
                </a:solidFill>
                <a:latin typeface="Montserrat Medium" pitchFamily="2" charset="77"/>
              </a:rPr>
              <a:t>!</a:t>
            </a:r>
          </a:p>
          <a:p>
            <a:r>
              <a:rPr lang="en-US" sz="1600" dirty="0">
                <a:solidFill>
                  <a:srgbClr val="554688"/>
                </a:solidFill>
                <a:latin typeface="Montserrat Medium" pitchFamily="2" charset="77"/>
              </a:rPr>
              <a:t>Install RNW Media’s and RNTC’s official font </a:t>
            </a:r>
            <a:r>
              <a:rPr lang="en-US" sz="1600" b="1" i="1" dirty="0">
                <a:solidFill>
                  <a:srgbClr val="554688"/>
                </a:solidFill>
                <a:latin typeface="Montserrat Medium" pitchFamily="2" charset="77"/>
              </a:rPr>
              <a:t>Montserrat</a:t>
            </a:r>
            <a:r>
              <a:rPr lang="en-US" sz="1600" dirty="0">
                <a:solidFill>
                  <a:srgbClr val="554688"/>
                </a:solidFill>
                <a:latin typeface="Montserrat Medium" pitchFamily="2" charset="77"/>
              </a:rPr>
              <a:t> before starting work on your presentation.</a:t>
            </a:r>
          </a:p>
          <a:p>
            <a:r>
              <a:rPr lang="en-US" sz="1600" dirty="0">
                <a:solidFill>
                  <a:srgbClr val="554688"/>
                </a:solidFill>
                <a:latin typeface="Montserrat Medium" pitchFamily="2" charset="77"/>
              </a:rPr>
              <a:t>The font files can be found on </a:t>
            </a:r>
            <a:r>
              <a:rPr lang="en-US" sz="1600" dirty="0" err="1">
                <a:solidFill>
                  <a:srgbClr val="554688"/>
                </a:solidFill>
                <a:latin typeface="Montserrat Medium" pitchFamily="2" charset="77"/>
              </a:rPr>
              <a:t>Sharepoint</a:t>
            </a:r>
            <a:r>
              <a:rPr lang="en-US" sz="1600" dirty="0">
                <a:solidFill>
                  <a:srgbClr val="554688"/>
                </a:solidFill>
                <a:latin typeface="Montserrat Medium" pitchFamily="2" charset="7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21409C-978A-9B4C-9C28-6D4FB7282F24}"/>
              </a:ext>
            </a:extLst>
          </p:cNvPr>
          <p:cNvSpPr txBox="1"/>
          <p:nvPr/>
        </p:nvSpPr>
        <p:spPr>
          <a:xfrm>
            <a:off x="636599" y="3122712"/>
            <a:ext cx="6474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00" b="1" i="1" dirty="0">
                <a:solidFill>
                  <a:srgbClr val="554688"/>
                </a:solidFill>
                <a:latin typeface="Montserrat Medium" pitchFamily="2" charset="77"/>
              </a:rPr>
              <a:t>!</a:t>
            </a:r>
          </a:p>
        </p:txBody>
      </p:sp>
      <p:pic>
        <p:nvPicPr>
          <p:cNvPr id="12" name="Graphic 4">
            <a:extLst>
              <a:ext uri="{FF2B5EF4-FFF2-40B4-BE49-F238E27FC236}">
                <a16:creationId xmlns:a16="http://schemas.microsoft.com/office/drawing/2014/main" id="{AC519721-2B09-3B47-8537-9515645D71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370" y="5841845"/>
            <a:ext cx="998265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68D3CC-507A-2D41-AF03-D13809249B3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944F7E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3DA1EF-4915-6747-A85A-A8003365E0DA}"/>
              </a:ext>
            </a:extLst>
          </p:cNvPr>
          <p:cNvSpPr txBox="1"/>
          <p:nvPr/>
        </p:nvSpPr>
        <p:spPr>
          <a:xfrm>
            <a:off x="606750" y="614715"/>
            <a:ext cx="4591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IDEAS AND TIPS 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2D798D-1666-1B45-A2B0-684674CA7C9C}"/>
              </a:ext>
            </a:extLst>
          </p:cNvPr>
          <p:cNvCxnSpPr>
            <a:cxnSpLocks/>
          </p:cNvCxnSpPr>
          <p:nvPr/>
        </p:nvCxnSpPr>
        <p:spPr>
          <a:xfrm>
            <a:off x="6669620" y="1808921"/>
            <a:ext cx="4730564" cy="0"/>
          </a:xfrm>
          <a:prstGeom prst="line">
            <a:avLst/>
          </a:prstGeom>
          <a:ln w="9525">
            <a:solidFill>
              <a:srgbClr val="554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891828-FED1-D149-BD29-3D311DE94F4A}"/>
              </a:ext>
            </a:extLst>
          </p:cNvPr>
          <p:cNvSpPr txBox="1"/>
          <p:nvPr/>
        </p:nvSpPr>
        <p:spPr>
          <a:xfrm>
            <a:off x="6669620" y="737315"/>
            <a:ext cx="4879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Tips to speed up the process: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856E1-B9E3-7A42-88E0-32CDDF1B0C73}"/>
              </a:ext>
            </a:extLst>
          </p:cNvPr>
          <p:cNvSpPr txBox="1"/>
          <p:nvPr/>
        </p:nvSpPr>
        <p:spPr>
          <a:xfrm>
            <a:off x="6669620" y="1997179"/>
            <a:ext cx="49492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4688"/>
                </a:solidFill>
                <a:latin typeface="Montserrat Medium" panose="00000600000000000000" pitchFamily="50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Duplicating slides is a great way to be sure that titles, text boxes, colours, and backgrounds are kept in the exact same place on all slides.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54688"/>
              </a:solidFill>
              <a:latin typeface="Montserrat Medium" panose="00000600000000000000" pitchFamily="50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4688"/>
                </a:solidFill>
                <a:latin typeface="Montserrat Medium" panose="00000600000000000000" pitchFamily="50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Copying and pasting isolated elements from a slide to another is also a great way of speeding up the process and making sure that all elements are in the same place on all slides, and keeping the look of the presentation consistent.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983D79B-607B-144E-A922-A86BB27042F1}"/>
              </a:ext>
            </a:extLst>
          </p:cNvPr>
          <p:cNvSpPr/>
          <p:nvPr/>
        </p:nvSpPr>
        <p:spPr>
          <a:xfrm>
            <a:off x="527882" y="3359426"/>
            <a:ext cx="5186504" cy="1958009"/>
          </a:xfrm>
          <a:prstGeom prst="roundRect">
            <a:avLst>
              <a:gd name="adj" fmla="val 6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60124-E9FF-7B4D-A92B-DFA7C243FE84}"/>
              </a:ext>
            </a:extLst>
          </p:cNvPr>
          <p:cNvSpPr txBox="1"/>
          <p:nvPr/>
        </p:nvSpPr>
        <p:spPr>
          <a:xfrm>
            <a:off x="1504136" y="3558571"/>
            <a:ext cx="4130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54688"/>
                </a:solidFill>
                <a:latin typeface="Montserrat Medium" pitchFamily="2" charset="77"/>
              </a:rPr>
              <a:t>QUICK TIP</a:t>
            </a:r>
            <a:r>
              <a:rPr lang="en-US" sz="1600" dirty="0">
                <a:solidFill>
                  <a:srgbClr val="554688"/>
                </a:solidFill>
                <a:latin typeface="Montserrat Medium" pitchFamily="2" charset="77"/>
              </a:rPr>
              <a:t>!</a:t>
            </a:r>
          </a:p>
          <a:p>
            <a:r>
              <a:rPr lang="en-US" sz="1600" dirty="0">
                <a:solidFill>
                  <a:srgbClr val="554688"/>
                </a:solidFill>
                <a:latin typeface="Montserrat Medium" pitchFamily="2" charset="77"/>
              </a:rPr>
              <a:t>Change the image on the cover slide by right-clicking it and selecting ‘Change Picture From a File’.</a:t>
            </a:r>
          </a:p>
          <a:p>
            <a:r>
              <a:rPr lang="en-US" sz="1600" dirty="0">
                <a:solidFill>
                  <a:srgbClr val="554688"/>
                </a:solidFill>
                <a:latin typeface="Montserrat Medium" pitchFamily="2" charset="77"/>
              </a:rPr>
              <a:t>This will make sure the new image sits in the right place every time!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8B37E7-D9F3-7C40-89FB-3AD9F16849BD}"/>
              </a:ext>
            </a:extLst>
          </p:cNvPr>
          <p:cNvSpPr txBox="1"/>
          <p:nvPr/>
        </p:nvSpPr>
        <p:spPr>
          <a:xfrm>
            <a:off x="646538" y="3122712"/>
            <a:ext cx="6474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00" b="1" i="1" dirty="0">
                <a:solidFill>
                  <a:srgbClr val="554688"/>
                </a:solidFill>
                <a:latin typeface="Montserrat Medium" pitchFamily="2" charset="77"/>
              </a:rPr>
              <a:t>!</a:t>
            </a:r>
          </a:p>
        </p:txBody>
      </p:sp>
      <p:pic>
        <p:nvPicPr>
          <p:cNvPr id="17" name="Graphic 4">
            <a:extLst>
              <a:ext uri="{FF2B5EF4-FFF2-40B4-BE49-F238E27FC236}">
                <a16:creationId xmlns:a16="http://schemas.microsoft.com/office/drawing/2014/main" id="{FD584A74-8B90-CD47-BD00-CCF619CD1D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370" y="5841845"/>
            <a:ext cx="998265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7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68D3CC-507A-2D41-AF03-D13809249B3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944F7E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3DA1EF-4915-6747-A85A-A8003365E0DA}"/>
              </a:ext>
            </a:extLst>
          </p:cNvPr>
          <p:cNvSpPr txBox="1"/>
          <p:nvPr/>
        </p:nvSpPr>
        <p:spPr>
          <a:xfrm>
            <a:off x="606750" y="614715"/>
            <a:ext cx="4591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IDEAS AND TIPS 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2D798D-1666-1B45-A2B0-684674CA7C9C}"/>
              </a:ext>
            </a:extLst>
          </p:cNvPr>
          <p:cNvCxnSpPr>
            <a:cxnSpLocks/>
          </p:cNvCxnSpPr>
          <p:nvPr/>
        </p:nvCxnSpPr>
        <p:spPr>
          <a:xfrm>
            <a:off x="6669620" y="1431234"/>
            <a:ext cx="4730564" cy="0"/>
          </a:xfrm>
          <a:prstGeom prst="line">
            <a:avLst/>
          </a:prstGeom>
          <a:ln w="9525">
            <a:solidFill>
              <a:srgbClr val="554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891828-FED1-D149-BD29-3D311DE94F4A}"/>
              </a:ext>
            </a:extLst>
          </p:cNvPr>
          <p:cNvSpPr txBox="1"/>
          <p:nvPr/>
        </p:nvSpPr>
        <p:spPr>
          <a:xfrm>
            <a:off x="6669620" y="737315"/>
            <a:ext cx="4879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RNTC’s logo: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6A39F-5180-2240-BA7F-31B2ABF982F9}"/>
              </a:ext>
            </a:extLst>
          </p:cNvPr>
          <p:cNvSpPr txBox="1"/>
          <p:nvPr/>
        </p:nvSpPr>
        <p:spPr>
          <a:xfrm>
            <a:off x="6669620" y="1798396"/>
            <a:ext cx="49492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4688"/>
                </a:solidFill>
                <a:latin typeface="Montserrat Medium" panose="00000600000000000000" pitchFamily="50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Make sure that RNTC’s logo is always visible on the bottom left side of every content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54688"/>
              </a:solidFill>
              <a:latin typeface="Montserrat Medium" panose="00000600000000000000" pitchFamily="50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4688"/>
                </a:solidFill>
                <a:latin typeface="Montserrat Medium" panose="00000600000000000000" pitchFamily="50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If the background is dark, use the white version of the logo (like in this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54688"/>
              </a:solidFill>
              <a:latin typeface="Montserrat Medium" panose="00000600000000000000" pitchFamily="50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4688"/>
                </a:solidFill>
                <a:latin typeface="Montserrat Medium" panose="00000600000000000000" pitchFamily="50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 purple version of the logo is also available on the template. Use this version on light background by just copying and pasting it into the slide.</a:t>
            </a:r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id="{10516C08-8A3C-7744-9D8A-23458E5E24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370" y="5841845"/>
            <a:ext cx="998265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9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68D3CC-507A-2D41-AF03-D13809249B3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944F7E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3DA1EF-4915-6747-A85A-A8003365E0DA}"/>
              </a:ext>
            </a:extLst>
          </p:cNvPr>
          <p:cNvSpPr txBox="1"/>
          <p:nvPr/>
        </p:nvSpPr>
        <p:spPr>
          <a:xfrm>
            <a:off x="606750" y="614715"/>
            <a:ext cx="4591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IDEAS AND TIPS 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2D798D-1666-1B45-A2B0-684674CA7C9C}"/>
              </a:ext>
            </a:extLst>
          </p:cNvPr>
          <p:cNvCxnSpPr>
            <a:cxnSpLocks/>
          </p:cNvCxnSpPr>
          <p:nvPr/>
        </p:nvCxnSpPr>
        <p:spPr>
          <a:xfrm>
            <a:off x="6669620" y="1431234"/>
            <a:ext cx="4730564" cy="0"/>
          </a:xfrm>
          <a:prstGeom prst="line">
            <a:avLst/>
          </a:prstGeom>
          <a:ln w="9525">
            <a:solidFill>
              <a:srgbClr val="554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891828-FED1-D149-BD29-3D311DE94F4A}"/>
              </a:ext>
            </a:extLst>
          </p:cNvPr>
          <p:cNvSpPr txBox="1"/>
          <p:nvPr/>
        </p:nvSpPr>
        <p:spPr>
          <a:xfrm>
            <a:off x="6669620" y="737315"/>
            <a:ext cx="4879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Let’s go!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36A92-D5A2-0E48-A698-1F441FAFABB9}"/>
              </a:ext>
            </a:extLst>
          </p:cNvPr>
          <p:cNvSpPr txBox="1"/>
          <p:nvPr/>
        </p:nvSpPr>
        <p:spPr>
          <a:xfrm>
            <a:off x="6669620" y="1632711"/>
            <a:ext cx="48796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54688"/>
                </a:solidFill>
                <a:latin typeface="Montserrat Medium" pitchFamily="2" charset="77"/>
              </a:rPr>
              <a:t>Start your presentation by reusing these slides. Just insert your content and you’re ready to go!</a:t>
            </a:r>
          </a:p>
          <a:p>
            <a:endParaRPr lang="en-GB" sz="2000" dirty="0">
              <a:solidFill>
                <a:srgbClr val="554688"/>
              </a:solidFill>
              <a:latin typeface="Montserrat Medium" pitchFamily="2" charset="77"/>
            </a:endParaRPr>
          </a:p>
          <a:p>
            <a:r>
              <a:rPr lang="en-GB" sz="2000" dirty="0">
                <a:solidFill>
                  <a:srgbClr val="554688"/>
                </a:solidFill>
                <a:latin typeface="Montserrat Medium" pitchFamily="2" charset="77"/>
              </a:rPr>
              <a:t>The next slides are other examples you can use right away.</a:t>
            </a:r>
          </a:p>
          <a:p>
            <a:endParaRPr lang="en-GB" sz="2000" dirty="0">
              <a:solidFill>
                <a:srgbClr val="554688"/>
              </a:solidFill>
              <a:latin typeface="Montserrat Medium" pitchFamily="2" charset="77"/>
            </a:endParaRPr>
          </a:p>
          <a:p>
            <a:r>
              <a:rPr lang="en-GB" sz="2000" dirty="0">
                <a:solidFill>
                  <a:srgbClr val="554688"/>
                </a:solidFill>
                <a:latin typeface="Montserrat Medium" pitchFamily="2" charset="77"/>
              </a:rPr>
              <a:t>You can delete the slides you don’t need at the end, or if you think it’s too cluttered just delete them at the beginning.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F1D82D0-AB85-F945-AE84-A669A70F4D2E}"/>
              </a:ext>
            </a:extLst>
          </p:cNvPr>
          <p:cNvSpPr/>
          <p:nvPr/>
        </p:nvSpPr>
        <p:spPr>
          <a:xfrm>
            <a:off x="527882" y="3359426"/>
            <a:ext cx="5186504" cy="1958009"/>
          </a:xfrm>
          <a:prstGeom prst="roundRect">
            <a:avLst>
              <a:gd name="adj" fmla="val 6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7D802-C390-1648-A337-8F3519E45FA6}"/>
              </a:ext>
            </a:extLst>
          </p:cNvPr>
          <p:cNvSpPr txBox="1"/>
          <p:nvPr/>
        </p:nvSpPr>
        <p:spPr>
          <a:xfrm>
            <a:off x="1500328" y="3558571"/>
            <a:ext cx="4130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54688"/>
                </a:solidFill>
                <a:latin typeface="Montserrat Medium" pitchFamily="2" charset="77"/>
              </a:rPr>
              <a:t>QUICK TIP</a:t>
            </a:r>
            <a:r>
              <a:rPr lang="en-US" sz="1600" dirty="0">
                <a:solidFill>
                  <a:srgbClr val="554688"/>
                </a:solidFill>
                <a:latin typeface="Montserrat Medium" pitchFamily="2" charset="77"/>
              </a:rPr>
              <a:t>!</a:t>
            </a:r>
          </a:p>
          <a:p>
            <a:r>
              <a:rPr lang="en-US" sz="1600" dirty="0">
                <a:solidFill>
                  <a:srgbClr val="554688"/>
                </a:solidFill>
                <a:latin typeface="Montserrat Medium" pitchFamily="2" charset="77"/>
              </a:rPr>
              <a:t>You deleted a slide from the template but now you need it? No worries!</a:t>
            </a:r>
          </a:p>
          <a:p>
            <a:r>
              <a:rPr lang="en-US" sz="1600" dirty="0">
                <a:solidFill>
                  <a:srgbClr val="554688"/>
                </a:solidFill>
                <a:latin typeface="Montserrat Medium" pitchFamily="2" charset="77"/>
              </a:rPr>
              <a:t>You can always reopen the original template and copy slides from there to the document you’re working 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9D0ED-CEFC-3D41-A2C4-D0BC51DA0BF5}"/>
              </a:ext>
            </a:extLst>
          </p:cNvPr>
          <p:cNvSpPr txBox="1"/>
          <p:nvPr/>
        </p:nvSpPr>
        <p:spPr>
          <a:xfrm>
            <a:off x="642730" y="3122712"/>
            <a:ext cx="6474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00" b="1" i="1" dirty="0">
                <a:solidFill>
                  <a:srgbClr val="554688"/>
                </a:solidFill>
                <a:latin typeface="Montserrat Medium" pitchFamily="2" charset="77"/>
              </a:rPr>
              <a:t>!</a:t>
            </a:r>
          </a:p>
        </p:txBody>
      </p:sp>
      <p:pic>
        <p:nvPicPr>
          <p:cNvPr id="14" name="Graphic 4">
            <a:extLst>
              <a:ext uri="{FF2B5EF4-FFF2-40B4-BE49-F238E27FC236}">
                <a16:creationId xmlns:a16="http://schemas.microsoft.com/office/drawing/2014/main" id="{EFEAF49F-C7A2-0C45-B3A0-8B5ACECF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370" y="5841845"/>
            <a:ext cx="998265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7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08D61F-1FC8-204E-B502-3FF360E9D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3" r="32867"/>
          <a:stretch/>
        </p:blipFill>
        <p:spPr>
          <a:xfrm>
            <a:off x="6095999" y="-1"/>
            <a:ext cx="6096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68D3CC-507A-2D41-AF03-D13809249B3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944F7E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3DA1EF-4915-6747-A85A-A8003365E0DA}"/>
              </a:ext>
            </a:extLst>
          </p:cNvPr>
          <p:cNvSpPr txBox="1"/>
          <p:nvPr/>
        </p:nvSpPr>
        <p:spPr>
          <a:xfrm>
            <a:off x="606750" y="614715"/>
            <a:ext cx="3865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COLOUR BACKGROUND WITH IMAGE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154FB-1A1F-B741-BDE9-C120B762412C}"/>
              </a:ext>
            </a:extLst>
          </p:cNvPr>
          <p:cNvSpPr txBox="1"/>
          <p:nvPr/>
        </p:nvSpPr>
        <p:spPr>
          <a:xfrm>
            <a:off x="606750" y="2496344"/>
            <a:ext cx="447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 Medium" pitchFamily="2" charset="77"/>
              </a:rPr>
              <a:t>Your text here.</a:t>
            </a:r>
          </a:p>
        </p:txBody>
      </p:sp>
      <p:pic>
        <p:nvPicPr>
          <p:cNvPr id="7" name="Graphic 4">
            <a:extLst>
              <a:ext uri="{FF2B5EF4-FFF2-40B4-BE49-F238E27FC236}">
                <a16:creationId xmlns:a16="http://schemas.microsoft.com/office/drawing/2014/main" id="{F13C646E-8D66-CE48-B720-80F4155FA9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370" y="5841845"/>
            <a:ext cx="998265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1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89C006-A71B-E14D-8C6F-44BCB1D84BB2}"/>
              </a:ext>
            </a:extLst>
          </p:cNvPr>
          <p:cNvSpPr/>
          <p:nvPr/>
        </p:nvSpPr>
        <p:spPr>
          <a:xfrm>
            <a:off x="6112444" y="0"/>
            <a:ext cx="6079556" cy="6858000"/>
          </a:xfrm>
          <a:prstGeom prst="rect">
            <a:avLst/>
          </a:prstGeom>
          <a:solidFill>
            <a:srgbClr val="554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44986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E1D8A-EF55-BF45-9BAA-994F3ED9F422}"/>
              </a:ext>
            </a:extLst>
          </p:cNvPr>
          <p:cNvSpPr txBox="1"/>
          <p:nvPr/>
        </p:nvSpPr>
        <p:spPr>
          <a:xfrm>
            <a:off x="6669620" y="2901942"/>
            <a:ext cx="4395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Having the image on the left side of your slide is also an option. You can also: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EB2830-F8DC-B84C-96FE-17931993D5A3}"/>
              </a:ext>
            </a:extLst>
          </p:cNvPr>
          <p:cNvCxnSpPr>
            <a:cxnSpLocks/>
          </p:cNvCxnSpPr>
          <p:nvPr/>
        </p:nvCxnSpPr>
        <p:spPr>
          <a:xfrm>
            <a:off x="6669620" y="2392324"/>
            <a:ext cx="460135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DD1322E-2F77-424A-BEB5-76F979B39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2" r="11821" b="77"/>
          <a:stretch/>
        </p:blipFill>
        <p:spPr>
          <a:xfrm>
            <a:off x="-1" y="0"/>
            <a:ext cx="6112443" cy="68647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29FAF9-2F89-E245-9582-BA6D25DCCD4F}"/>
              </a:ext>
            </a:extLst>
          </p:cNvPr>
          <p:cNvSpPr txBox="1"/>
          <p:nvPr/>
        </p:nvSpPr>
        <p:spPr>
          <a:xfrm>
            <a:off x="6669620" y="614715"/>
            <a:ext cx="4302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COLOUR BACKGROUND WITH IMAGE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CEEF0-5EBC-6948-B265-FB948C26A730}"/>
              </a:ext>
            </a:extLst>
          </p:cNvPr>
          <p:cNvSpPr txBox="1"/>
          <p:nvPr/>
        </p:nvSpPr>
        <p:spPr>
          <a:xfrm>
            <a:off x="6669620" y="4099653"/>
            <a:ext cx="4700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Keep the separation line under the title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But remember to be consistent and keep it on all slide titles…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…or remove it from all slide titles on your presentation.</a:t>
            </a:r>
          </a:p>
        </p:txBody>
      </p:sp>
      <p:pic>
        <p:nvPicPr>
          <p:cNvPr id="10" name="Graphic 4">
            <a:extLst>
              <a:ext uri="{FF2B5EF4-FFF2-40B4-BE49-F238E27FC236}">
                <a16:creationId xmlns:a16="http://schemas.microsoft.com/office/drawing/2014/main" id="{0F8D0299-A419-E843-9073-89D2FDB7E0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370" y="5841845"/>
            <a:ext cx="998265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7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026145E-E176-B14C-A9D7-5AD168AE6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02234"/>
            <a:ext cx="1055766" cy="10557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BFD8473-38CC-3D4A-9302-3D61D5748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02234"/>
            <a:ext cx="1055766" cy="1055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AE822B-B5BB-454F-A77C-46E9070E7FCE}"/>
              </a:ext>
            </a:extLst>
          </p:cNvPr>
          <p:cNvSpPr txBox="1"/>
          <p:nvPr/>
        </p:nvSpPr>
        <p:spPr>
          <a:xfrm>
            <a:off x="606750" y="614715"/>
            <a:ext cx="4501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554688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FULL WHITE SLIDE EXAMPLE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70EB26-9D70-9B48-8D60-D280C11C23D0}"/>
              </a:ext>
            </a:extLst>
          </p:cNvPr>
          <p:cNvSpPr txBox="1"/>
          <p:nvPr/>
        </p:nvSpPr>
        <p:spPr>
          <a:xfrm>
            <a:off x="606749" y="2168353"/>
            <a:ext cx="10763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A completely white slide puts the content at the center of the presentation. You’ll never go wrong with this option.</a:t>
            </a:r>
          </a:p>
          <a:p>
            <a:endParaRPr lang="en-US" sz="2600" dirty="0">
              <a:solidFill>
                <a:srgbClr val="554688"/>
              </a:solidFill>
              <a:latin typeface="Montserrat Medium" pitchFamily="2" charset="77"/>
            </a:endParaRPr>
          </a:p>
          <a:p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And since consistency is very important and can make the whole experience seamless, having a presentation completely in white background is a very good choice.</a:t>
            </a:r>
          </a:p>
          <a:p>
            <a:endParaRPr lang="en-US" sz="2600" dirty="0">
              <a:solidFill>
                <a:srgbClr val="554688"/>
              </a:solidFill>
              <a:latin typeface="Montserrat Medium" pitchFamily="2" charset="77"/>
            </a:endParaRPr>
          </a:p>
          <a:p>
            <a:r>
              <a:rPr lang="en-US" sz="2600" dirty="0">
                <a:solidFill>
                  <a:srgbClr val="554688"/>
                </a:solidFill>
                <a:latin typeface="Montserrat Medium" pitchFamily="2" charset="77"/>
              </a:rPr>
              <a:t>It all comes down to the type and amount of content you want to present and how it’s structured throughout the slides.</a:t>
            </a:r>
          </a:p>
        </p:txBody>
      </p:sp>
      <p:pic>
        <p:nvPicPr>
          <p:cNvPr id="7" name="Graphic 4">
            <a:extLst>
              <a:ext uri="{FF2B5EF4-FFF2-40B4-BE49-F238E27FC236}">
                <a16:creationId xmlns:a16="http://schemas.microsoft.com/office/drawing/2014/main" id="{5E12D678-0033-6C41-968A-F6E0752338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370" y="5841845"/>
            <a:ext cx="998264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RNTC - Learning_v1.0" id="{AF413A29-88F5-7343-8231-5AF0B9D9845E}" vid="{662E993F-43FF-AB4E-B091-34E814E28A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13CEA2892534ABFDC96EC600D7837" ma:contentTypeVersion="10" ma:contentTypeDescription="Create a new document." ma:contentTypeScope="" ma:versionID="bfc7d1c6f4968f1328ede927e736c14c">
  <xsd:schema xmlns:xsd="http://www.w3.org/2001/XMLSchema" xmlns:xs="http://www.w3.org/2001/XMLSchema" xmlns:p="http://schemas.microsoft.com/office/2006/metadata/properties" xmlns:ns2="d30cd1f6-6d6f-4236-aafa-7b50d56f5371" xmlns:ns3="c4550abc-c5d4-4319-946d-10039854ea8d" targetNamespace="http://schemas.microsoft.com/office/2006/metadata/properties" ma:root="true" ma:fieldsID="13eef9d78ca3e3ed93f75e98c7912a3f" ns2:_="" ns3:_="">
    <xsd:import namespace="d30cd1f6-6d6f-4236-aafa-7b50d56f5371"/>
    <xsd:import namespace="c4550abc-c5d4-4319-946d-10039854ea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cd1f6-6d6f-4236-aafa-7b50d56f53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50abc-c5d4-4319-946d-10039854ea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550abc-c5d4-4319-946d-10039854ea8d">
      <UserInfo>
        <DisplayName>Hounaz Beheshti</DisplayName>
        <AccountId>303</AccountId>
        <AccountType/>
      </UserInfo>
      <UserInfo>
        <DisplayName>Ines Morais</DisplayName>
        <AccountId>75</AccountId>
        <AccountType/>
      </UserInfo>
      <UserInfo>
        <DisplayName>Nilton Pereira</DisplayName>
        <AccountId>958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AFD806-15D7-4153-8CB7-93D457CAF7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0cd1f6-6d6f-4236-aafa-7b50d56f5371"/>
    <ds:schemaRef ds:uri="c4550abc-c5d4-4319-946d-10039854ea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38BD97-5D5F-4292-8B4D-5ED71D7AF7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7C882C-9B98-4371-B9FE-5382DE99E113}">
  <ds:schemaRefs>
    <ds:schemaRef ds:uri="http://schemas.microsoft.com/office/2006/metadata/properties"/>
    <ds:schemaRef ds:uri="http://schemas.microsoft.com/office/infopath/2007/PartnerControls"/>
    <ds:schemaRef ds:uri="c4550abc-c5d4-4319-946d-10039854ea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762</Words>
  <Application>Microsoft Macintosh PowerPoint</Application>
  <PresentationFormat>Widescreen</PresentationFormat>
  <Paragraphs>101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Montserrat Medium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Tronciu</dc:creator>
  <cp:lastModifiedBy>Lily Tronciu</cp:lastModifiedBy>
  <cp:revision>1</cp:revision>
  <dcterms:created xsi:type="dcterms:W3CDTF">2021-03-18T12:55:12Z</dcterms:created>
  <dcterms:modified xsi:type="dcterms:W3CDTF">2021-03-18T12:55:26Z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0x01010001513CEA2892534ABFDC96EC600D7837</vt:lpwstr>
  </property>
</Properties>
</file>